
<file path=[Content_Types].xml><?xml version="1.0" encoding="utf-8"?>
<Types xmlns="http://schemas.openxmlformats.org/package/2006/content-types"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pptx" ContentType="application/vnd.openxmlformats-officedocument.presentationml.presentation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9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기본 구역" id="{75B3474C-470D-4A31-8ABA-A0E3FD5FE0E1}">
          <p14:sldIdLst>
            <p14:sldId id="269"/>
          </p14:sldIdLst>
        </p14:section>
        <p14:section name="제목 없는 구역" id="{56C13FCD-9FFC-4AE0-9819-7AEE39CAEC5B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287954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8816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459735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512723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492947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280858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631244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296821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08611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044792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839182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1A4F36-176E-41F8-9E5F-CBB0018E3B26}" type="datetimeFigureOut">
              <a:rPr lang="ko-KR" altLang="en-US" smtClean="0"/>
              <a:t>2019-01-05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E2ADE0-6FBF-4E0D-88BB-5B2D8965FC4C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726814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PowerPoint_______1.ppt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package" Target="../embeddings/Microsoft_PowerPoint_______2.pptx"/><Relationship Id="rId4" Type="http://schemas.openxmlformats.org/officeDocument/2006/relationships/image" Target="../media/image1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직사각형 3"/>
          <p:cNvSpPr/>
          <p:nvPr/>
        </p:nvSpPr>
        <p:spPr>
          <a:xfrm>
            <a:off x="5870771" y="220196"/>
            <a:ext cx="6209612" cy="6527256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altLang="ko-KR" sz="1400" b="1" dirty="0" smtClean="0">
                <a:solidFill>
                  <a:srgbClr val="0000CC"/>
                </a:solidFill>
              </a:rPr>
              <a:t>VM (place 6)</a:t>
            </a:r>
            <a:endParaRPr lang="ko-KR" altLang="en-US" sz="1400" b="1" dirty="0">
              <a:solidFill>
                <a:srgbClr val="0000CC"/>
              </a:solidFill>
            </a:endParaRPr>
          </a:p>
        </p:txBody>
      </p:sp>
      <p:sp>
        <p:nvSpPr>
          <p:cNvPr id="22" name="직사각형 21"/>
          <p:cNvSpPr/>
          <p:nvPr/>
        </p:nvSpPr>
        <p:spPr>
          <a:xfrm>
            <a:off x="6784536" y="1111164"/>
            <a:ext cx="4670849" cy="2041412"/>
          </a:xfrm>
          <a:prstGeom prst="rect">
            <a:avLst/>
          </a:prstGeom>
          <a:solidFill>
            <a:schemeClr val="accent4"/>
          </a:solidFill>
          <a:ln w="317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600"/>
          </a:p>
        </p:txBody>
      </p:sp>
      <p:sp>
        <p:nvSpPr>
          <p:cNvPr id="7" name="직사각형 6"/>
          <p:cNvSpPr/>
          <p:nvPr/>
        </p:nvSpPr>
        <p:spPr>
          <a:xfrm>
            <a:off x="6071569" y="600202"/>
            <a:ext cx="3043096" cy="37376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1400" b="1" dirty="0" smtClean="0">
                <a:solidFill>
                  <a:schemeClr val="tx1"/>
                </a:solidFill>
              </a:rPr>
              <a:t>2a0a:e5c0:2:2:400:c8ff:fe68:beed</a:t>
            </a:r>
          </a:p>
        </p:txBody>
      </p:sp>
      <p:sp>
        <p:nvSpPr>
          <p:cNvPr id="12" name="직사각형 11"/>
          <p:cNvSpPr/>
          <p:nvPr/>
        </p:nvSpPr>
        <p:spPr>
          <a:xfrm>
            <a:off x="7556215" y="1225942"/>
            <a:ext cx="3613417" cy="611182"/>
          </a:xfrm>
          <a:prstGeom prst="rect">
            <a:avLst/>
          </a:prstGeom>
          <a:solidFill>
            <a:schemeClr val="bg1">
              <a:lumMod val="85000"/>
            </a:schemeClr>
          </a:solidFill>
          <a:ln w="317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1400" b="1" dirty="0">
                <a:solidFill>
                  <a:srgbClr val="0000CC"/>
                </a:solidFill>
              </a:rPr>
              <a:t>Container</a:t>
            </a:r>
            <a:r>
              <a:rPr lang="en-US" altLang="ko-KR" sz="1400" dirty="0">
                <a:solidFill>
                  <a:schemeClr val="tx1"/>
                </a:solidFill>
              </a:rPr>
              <a:t> (</a:t>
            </a:r>
            <a:r>
              <a:rPr lang="en-US" altLang="ko-KR" sz="1400" dirty="0" err="1">
                <a:solidFill>
                  <a:schemeClr val="tx1"/>
                </a:solidFill>
              </a:rPr>
              <a:t>Debian</a:t>
            </a:r>
            <a:r>
              <a:rPr lang="en-US" altLang="ko-KR" sz="1400" dirty="0">
                <a:solidFill>
                  <a:schemeClr val="tx1"/>
                </a:solidFill>
              </a:rPr>
              <a:t> GNU/Linux 8 (</a:t>
            </a:r>
            <a:r>
              <a:rPr lang="en-US" altLang="ko-KR" sz="1400" dirty="0" err="1">
                <a:solidFill>
                  <a:schemeClr val="tx1"/>
                </a:solidFill>
              </a:rPr>
              <a:t>jessie</a:t>
            </a:r>
            <a:r>
              <a:rPr lang="en-US" altLang="ko-KR" sz="1400" dirty="0">
                <a:solidFill>
                  <a:schemeClr val="tx1"/>
                </a:solidFill>
              </a:rPr>
              <a:t>))</a:t>
            </a:r>
            <a:endParaRPr lang="en-US" altLang="ko-KR" sz="1400" dirty="0" smtClean="0">
              <a:solidFill>
                <a:schemeClr val="tx1"/>
              </a:solidFill>
            </a:endParaRPr>
          </a:p>
          <a:p>
            <a:r>
              <a:rPr lang="en-US" altLang="ko-KR" sz="1400" dirty="0" smtClean="0">
                <a:solidFill>
                  <a:schemeClr val="tx1"/>
                </a:solidFill>
              </a:rPr>
              <a:t>	</a:t>
            </a:r>
            <a:r>
              <a:rPr lang="en-US" altLang="ko-KR" sz="1400" dirty="0" err="1" smtClean="0">
                <a:solidFill>
                  <a:schemeClr val="tx1"/>
                </a:solidFill>
              </a:rPr>
              <a:t>redash</a:t>
            </a:r>
            <a:r>
              <a:rPr lang="en-US" altLang="ko-KR" sz="1400" dirty="0" smtClean="0">
                <a:solidFill>
                  <a:schemeClr val="tx1"/>
                </a:solidFill>
              </a:rPr>
              <a:t>/</a:t>
            </a:r>
            <a:r>
              <a:rPr lang="en-US" altLang="ko-KR" sz="1400" dirty="0" err="1" smtClean="0">
                <a:solidFill>
                  <a:schemeClr val="tx1"/>
                </a:solidFill>
              </a:rPr>
              <a:t>redash</a:t>
            </a:r>
            <a:endParaRPr lang="ko-KR" altLang="en-US" sz="1400" dirty="0">
              <a:solidFill>
                <a:srgbClr val="FF0000"/>
              </a:solidFill>
            </a:endParaRPr>
          </a:p>
        </p:txBody>
      </p:sp>
      <p:sp>
        <p:nvSpPr>
          <p:cNvPr id="13" name="직사각형 12"/>
          <p:cNvSpPr/>
          <p:nvPr/>
        </p:nvSpPr>
        <p:spPr>
          <a:xfrm>
            <a:off x="7556214" y="1837124"/>
            <a:ext cx="3613417" cy="611182"/>
          </a:xfrm>
          <a:prstGeom prst="rect">
            <a:avLst/>
          </a:prstGeom>
          <a:solidFill>
            <a:schemeClr val="bg1">
              <a:lumMod val="85000"/>
            </a:schemeClr>
          </a:solidFill>
          <a:ln w="317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1400" b="1" dirty="0">
                <a:solidFill>
                  <a:srgbClr val="0000CC"/>
                </a:solidFill>
              </a:rPr>
              <a:t>Container</a:t>
            </a:r>
            <a:r>
              <a:rPr lang="en-US" altLang="ko-KR" sz="1400" dirty="0">
                <a:solidFill>
                  <a:srgbClr val="0000CC"/>
                </a:solidFill>
              </a:rPr>
              <a:t> </a:t>
            </a:r>
            <a:r>
              <a:rPr lang="en-US" altLang="ko-KR" sz="1400" dirty="0" smtClean="0">
                <a:solidFill>
                  <a:schemeClr val="tx1"/>
                </a:solidFill>
              </a:rPr>
              <a:t>(Ubuntu </a:t>
            </a:r>
            <a:r>
              <a:rPr lang="en-US" altLang="ko-KR" sz="1400" dirty="0">
                <a:solidFill>
                  <a:schemeClr val="tx1"/>
                </a:solidFill>
              </a:rPr>
              <a:t>16.04.2 </a:t>
            </a:r>
            <a:r>
              <a:rPr lang="en-US" altLang="ko-KR" sz="1400" dirty="0" smtClean="0">
                <a:solidFill>
                  <a:schemeClr val="tx1"/>
                </a:solidFill>
              </a:rPr>
              <a:t>LTS)</a:t>
            </a:r>
          </a:p>
          <a:p>
            <a:r>
              <a:rPr lang="en-US" altLang="ko-KR" sz="1400" dirty="0" smtClean="0">
                <a:solidFill>
                  <a:schemeClr val="tx1"/>
                </a:solidFill>
              </a:rPr>
              <a:t>	</a:t>
            </a:r>
            <a:r>
              <a:rPr lang="en-US" altLang="ko-KR" sz="1400" dirty="0" err="1" smtClean="0">
                <a:solidFill>
                  <a:schemeClr val="tx1"/>
                </a:solidFill>
              </a:rPr>
              <a:t>redash</a:t>
            </a:r>
            <a:r>
              <a:rPr lang="en-US" altLang="ko-KR" sz="1400" dirty="0" smtClean="0">
                <a:solidFill>
                  <a:schemeClr val="tx1"/>
                </a:solidFill>
              </a:rPr>
              <a:t>/</a:t>
            </a:r>
            <a:r>
              <a:rPr lang="en-US" altLang="ko-KR" sz="1400" dirty="0" err="1" smtClean="0">
                <a:solidFill>
                  <a:schemeClr val="tx1"/>
                </a:solidFill>
              </a:rPr>
              <a:t>nginx</a:t>
            </a:r>
            <a:endParaRPr lang="ko-KR" altLang="en-US" sz="1400" dirty="0">
              <a:solidFill>
                <a:srgbClr val="FF0000"/>
              </a:solidFill>
            </a:endParaRPr>
          </a:p>
        </p:txBody>
      </p:sp>
      <p:sp>
        <p:nvSpPr>
          <p:cNvPr id="15" name="직사각형 14"/>
          <p:cNvSpPr/>
          <p:nvPr/>
        </p:nvSpPr>
        <p:spPr>
          <a:xfrm>
            <a:off x="7556214" y="2448306"/>
            <a:ext cx="3613417" cy="611182"/>
          </a:xfrm>
          <a:prstGeom prst="rect">
            <a:avLst/>
          </a:prstGeom>
          <a:solidFill>
            <a:schemeClr val="bg1">
              <a:lumMod val="85000"/>
            </a:schemeClr>
          </a:solidFill>
          <a:ln w="317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1400" b="1" dirty="0">
                <a:solidFill>
                  <a:srgbClr val="0000CC"/>
                </a:solidFill>
              </a:rPr>
              <a:t>Container</a:t>
            </a:r>
            <a:r>
              <a:rPr lang="en-US" altLang="ko-KR" sz="1400" dirty="0">
                <a:solidFill>
                  <a:srgbClr val="0000CC"/>
                </a:solidFill>
              </a:rPr>
              <a:t> </a:t>
            </a:r>
            <a:r>
              <a:rPr lang="en-US" altLang="ko-KR" sz="1400" dirty="0">
                <a:solidFill>
                  <a:schemeClr val="tx1"/>
                </a:solidFill>
              </a:rPr>
              <a:t>(Alpine Linux </a:t>
            </a:r>
            <a:r>
              <a:rPr lang="en-US" altLang="ko-KR" sz="1400" dirty="0" smtClean="0">
                <a:solidFill>
                  <a:schemeClr val="tx1"/>
                </a:solidFill>
              </a:rPr>
              <a:t>v3.5)</a:t>
            </a:r>
          </a:p>
          <a:p>
            <a:r>
              <a:rPr lang="en-US" altLang="ko-KR" sz="1400" dirty="0" smtClean="0">
                <a:solidFill>
                  <a:schemeClr val="tx1"/>
                </a:solidFill>
              </a:rPr>
              <a:t>	</a:t>
            </a:r>
            <a:r>
              <a:rPr lang="en-US" altLang="ko-KR" sz="1400" dirty="0" err="1" smtClean="0">
                <a:solidFill>
                  <a:schemeClr val="tx1"/>
                </a:solidFill>
              </a:rPr>
              <a:t>redash</a:t>
            </a:r>
            <a:r>
              <a:rPr lang="en-US" altLang="ko-KR" sz="1400" dirty="0" smtClean="0">
                <a:solidFill>
                  <a:schemeClr val="tx1"/>
                </a:solidFill>
              </a:rPr>
              <a:t>/</a:t>
            </a:r>
            <a:r>
              <a:rPr lang="en-US" altLang="ko-KR" sz="1400" dirty="0" err="1" smtClean="0">
                <a:solidFill>
                  <a:schemeClr val="tx1"/>
                </a:solidFill>
              </a:rPr>
              <a:t>postgres</a:t>
            </a:r>
            <a:endParaRPr lang="ko-KR" altLang="en-US" sz="1400" dirty="0">
              <a:solidFill>
                <a:srgbClr val="FF0000"/>
              </a:solidFill>
            </a:endParaRPr>
          </a:p>
        </p:txBody>
      </p:sp>
      <p:sp>
        <p:nvSpPr>
          <p:cNvPr id="20" name="직사각형 19"/>
          <p:cNvSpPr/>
          <p:nvPr/>
        </p:nvSpPr>
        <p:spPr>
          <a:xfrm>
            <a:off x="7562759" y="4094715"/>
            <a:ext cx="3103812" cy="34807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b="1" dirty="0" err="1" smtClean="0">
                <a:solidFill>
                  <a:srgbClr val="0000CC"/>
                </a:solidFill>
              </a:rPr>
              <a:t>Postgresql</a:t>
            </a:r>
            <a:r>
              <a:rPr lang="en-US" altLang="ko-KR" b="1" dirty="0" smtClean="0">
                <a:solidFill>
                  <a:srgbClr val="0000CC"/>
                </a:solidFill>
              </a:rPr>
              <a:t> (</a:t>
            </a:r>
            <a:r>
              <a:rPr lang="en-US" altLang="ko-KR" b="1" dirty="0">
                <a:solidFill>
                  <a:srgbClr val="0000CC"/>
                </a:solidFill>
              </a:rPr>
              <a:t>DB </a:t>
            </a:r>
            <a:r>
              <a:rPr lang="en-US" altLang="ko-KR" b="1" dirty="0" smtClean="0">
                <a:solidFill>
                  <a:srgbClr val="0000CC"/>
                </a:solidFill>
              </a:rPr>
              <a:t>: </a:t>
            </a:r>
            <a:r>
              <a:rPr lang="en-US" altLang="ko-KR" b="1" dirty="0" err="1" smtClean="0">
                <a:solidFill>
                  <a:srgbClr val="0000CC"/>
                </a:solidFill>
              </a:rPr>
              <a:t>Lorwan</a:t>
            </a:r>
            <a:r>
              <a:rPr lang="en-US" altLang="ko-KR" b="1" dirty="0" smtClean="0">
                <a:solidFill>
                  <a:srgbClr val="0000CC"/>
                </a:solidFill>
              </a:rPr>
              <a:t>)</a:t>
            </a:r>
            <a:endParaRPr lang="ko-KR" altLang="en-US" b="1" dirty="0">
              <a:solidFill>
                <a:srgbClr val="0000CC"/>
              </a:solidFill>
            </a:endParaRPr>
          </a:p>
        </p:txBody>
      </p:sp>
      <p:sp>
        <p:nvSpPr>
          <p:cNvPr id="21" name="직사각형 20"/>
          <p:cNvSpPr/>
          <p:nvPr/>
        </p:nvSpPr>
        <p:spPr>
          <a:xfrm>
            <a:off x="9200024" y="596094"/>
            <a:ext cx="2625868" cy="37710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1400" b="1" dirty="0" smtClean="0">
                <a:solidFill>
                  <a:srgbClr val="FF0000"/>
                </a:solidFill>
              </a:rPr>
              <a:t>185.203.114.149 (for Docker) </a:t>
            </a:r>
            <a:endParaRPr lang="ko-KR" altLang="en-US" sz="1400" b="1" dirty="0">
              <a:solidFill>
                <a:srgbClr val="FF0000"/>
              </a:solidFill>
            </a:endParaRPr>
          </a:p>
        </p:txBody>
      </p:sp>
      <p:sp>
        <p:nvSpPr>
          <p:cNvPr id="24" name="직사각형 23"/>
          <p:cNvSpPr/>
          <p:nvPr/>
        </p:nvSpPr>
        <p:spPr>
          <a:xfrm>
            <a:off x="537589" y="615059"/>
            <a:ext cx="5064065" cy="50209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dirty="0" smtClean="0">
                <a:ln>
                  <a:solidFill>
                    <a:sysClr val="windowText" lastClr="000000"/>
                  </a:solidFill>
                </a:ln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Sensor(@</a:t>
            </a:r>
            <a:r>
              <a:rPr lang="en-US" altLang="ko-KR" sz="1600" dirty="0" err="1" smtClean="0">
                <a:ln>
                  <a:solidFill>
                    <a:sysClr val="windowText" lastClr="000000"/>
                  </a:solidFill>
                </a:ln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Linthal</a:t>
            </a:r>
            <a:r>
              <a:rPr lang="en-US" altLang="ko-KR" sz="1600" dirty="0" smtClean="0">
                <a:ln>
                  <a:solidFill>
                    <a:sysClr val="windowText" lastClr="000000"/>
                  </a:solidFill>
                </a:ln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)</a:t>
            </a:r>
            <a:endParaRPr lang="ko-KR" altLang="en-US" sz="1600" b="1" dirty="0">
              <a:ln>
                <a:solidFill>
                  <a:sysClr val="windowText" lastClr="000000"/>
                </a:solidFill>
              </a:ln>
              <a:solidFill>
                <a:srgbClr val="0000CC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5" name="직사각형 24"/>
          <p:cNvSpPr/>
          <p:nvPr/>
        </p:nvSpPr>
        <p:spPr>
          <a:xfrm rot="16200000">
            <a:off x="-1871004" y="2551516"/>
            <a:ext cx="4299610" cy="38876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dirty="0" err="1" smtClean="0">
                <a:ln>
                  <a:solidFill>
                    <a:sysClr val="windowText" lastClr="000000"/>
                  </a:solidFill>
                </a:ln>
                <a:solidFill>
                  <a:srgbClr val="0000CC"/>
                </a:solidFill>
              </a:rPr>
              <a:t>Lorawan</a:t>
            </a:r>
            <a:r>
              <a:rPr lang="en-US" altLang="ko-KR" sz="1600" dirty="0" smtClean="0">
                <a:ln>
                  <a:solidFill>
                    <a:sysClr val="windowText" lastClr="000000"/>
                  </a:solidFill>
                </a:ln>
                <a:solidFill>
                  <a:srgbClr val="0000CC"/>
                </a:solidFill>
              </a:rPr>
              <a:t> Protocol</a:t>
            </a:r>
            <a:endParaRPr lang="ko-KR" altLang="en-US" sz="1600" dirty="0">
              <a:ln>
                <a:solidFill>
                  <a:sysClr val="windowText" lastClr="000000"/>
                </a:solidFill>
              </a:ln>
              <a:solidFill>
                <a:srgbClr val="0000CC"/>
              </a:solidFill>
            </a:endParaRPr>
          </a:p>
        </p:txBody>
      </p:sp>
      <p:sp>
        <p:nvSpPr>
          <p:cNvPr id="26" name="직사각형 25"/>
          <p:cNvSpPr/>
          <p:nvPr/>
        </p:nvSpPr>
        <p:spPr>
          <a:xfrm>
            <a:off x="553791" y="1931834"/>
            <a:ext cx="5064067" cy="101917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dirty="0" smtClean="0">
                <a:ln>
                  <a:solidFill>
                    <a:sysClr val="windowText" lastClr="000000"/>
                  </a:solidFill>
                </a:ln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TTN</a:t>
            </a:r>
          </a:p>
          <a:p>
            <a:pPr algn="ctr"/>
            <a:r>
              <a:rPr lang="en-US" altLang="ko-KR" sz="1600" dirty="0"/>
              <a:t>TTN(https://console.thethingsnetwork.org/applications/datacenterlight/integrations/http-ttn/lorawan-dev) </a:t>
            </a:r>
            <a:endParaRPr lang="ko-KR" altLang="en-US" sz="1600" dirty="0">
              <a:ln>
                <a:solidFill>
                  <a:sysClr val="windowText" lastClr="000000"/>
                </a:solidFill>
              </a:ln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7" name="직사각형 26"/>
          <p:cNvSpPr/>
          <p:nvPr/>
        </p:nvSpPr>
        <p:spPr>
          <a:xfrm>
            <a:off x="553792" y="3752051"/>
            <a:ext cx="5064066" cy="114365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altLang="ko-KR" sz="1600" dirty="0" smtClean="0">
                <a:ln>
                  <a:solidFill>
                    <a:sysClr val="windowText" lastClr="000000"/>
                  </a:solidFill>
                </a:ln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VM</a:t>
            </a:r>
          </a:p>
          <a:p>
            <a:pPr algn="ctr"/>
            <a:endParaRPr lang="en-US" altLang="ko-KR" sz="1600" dirty="0" smtClean="0">
              <a:ln>
                <a:solidFill>
                  <a:sysClr val="windowText" lastClr="000000"/>
                </a:solidFill>
              </a:ln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endParaRPr lang="en-US" altLang="ko-KR" sz="1600" dirty="0" smtClean="0">
              <a:ln>
                <a:solidFill>
                  <a:sysClr val="windowText" lastClr="000000"/>
                </a:solidFill>
              </a:ln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9" name="아래쪽 화살표 28"/>
          <p:cNvSpPr/>
          <p:nvPr/>
        </p:nvSpPr>
        <p:spPr>
          <a:xfrm>
            <a:off x="2734771" y="1333304"/>
            <a:ext cx="574121" cy="382611"/>
          </a:xfrm>
          <a:prstGeom prst="downArrow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b="1" dirty="0">
              <a:solidFill>
                <a:srgbClr val="0000CC"/>
              </a:solidFill>
            </a:endParaRPr>
          </a:p>
        </p:txBody>
      </p:sp>
      <p:sp>
        <p:nvSpPr>
          <p:cNvPr id="30" name="아래쪽 화살표 29"/>
          <p:cNvSpPr/>
          <p:nvPr/>
        </p:nvSpPr>
        <p:spPr>
          <a:xfrm>
            <a:off x="2782562" y="3088454"/>
            <a:ext cx="574121" cy="409107"/>
          </a:xfrm>
          <a:prstGeom prst="downArrow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1" name="직사각형 30"/>
          <p:cNvSpPr/>
          <p:nvPr/>
        </p:nvSpPr>
        <p:spPr>
          <a:xfrm>
            <a:off x="7654965" y="5836584"/>
            <a:ext cx="2583943" cy="543383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1400" dirty="0" smtClean="0">
                <a:solidFill>
                  <a:srgbClr val="FF0000"/>
                </a:solidFill>
              </a:rPr>
              <a:t>lorawan-dev-receivier.py</a:t>
            </a:r>
          </a:p>
          <a:p>
            <a:r>
              <a:rPr lang="en-US" altLang="ko-KR" sz="1400" dirty="0" smtClean="0">
                <a:solidFill>
                  <a:srgbClr val="FF0000"/>
                </a:solidFill>
              </a:rPr>
              <a:t>(</a:t>
            </a:r>
            <a:r>
              <a:rPr lang="en-US" altLang="ko-KR" sz="1400" dirty="0" err="1" smtClean="0">
                <a:solidFill>
                  <a:srgbClr val="FF0000"/>
                </a:solidFill>
              </a:rPr>
              <a:t>Lorwan</a:t>
            </a:r>
            <a:r>
              <a:rPr lang="en-US" altLang="ko-KR" sz="1400" dirty="0" smtClean="0">
                <a:solidFill>
                  <a:srgbClr val="FF0000"/>
                </a:solidFill>
              </a:rPr>
              <a:t> Server #7000 port)</a:t>
            </a:r>
            <a:endParaRPr lang="ko-KR" altLang="en-US" sz="1400" dirty="0">
              <a:solidFill>
                <a:srgbClr val="FF0000"/>
              </a:solidFill>
            </a:endParaRPr>
          </a:p>
        </p:txBody>
      </p:sp>
      <p:sp>
        <p:nvSpPr>
          <p:cNvPr id="32" name="아래쪽 화살표 31"/>
          <p:cNvSpPr/>
          <p:nvPr/>
        </p:nvSpPr>
        <p:spPr>
          <a:xfrm>
            <a:off x="8841243" y="3156513"/>
            <a:ext cx="574121" cy="938201"/>
          </a:xfrm>
          <a:prstGeom prst="downArrow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3" name="아래쪽 화살표 32"/>
          <p:cNvSpPr/>
          <p:nvPr/>
        </p:nvSpPr>
        <p:spPr>
          <a:xfrm rot="10800000">
            <a:off x="8797474" y="4453287"/>
            <a:ext cx="614824" cy="341337"/>
          </a:xfrm>
          <a:prstGeom prst="downArrow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4" name="이등변 삼각형 33"/>
          <p:cNvSpPr/>
          <p:nvPr/>
        </p:nvSpPr>
        <p:spPr>
          <a:xfrm rot="5400000">
            <a:off x="5277130" y="4111744"/>
            <a:ext cx="1130039" cy="437882"/>
          </a:xfrm>
          <a:prstGeom prst="triangl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5" name="직사각형 34"/>
          <p:cNvSpPr/>
          <p:nvPr/>
        </p:nvSpPr>
        <p:spPr>
          <a:xfrm rot="16200000">
            <a:off x="5317152" y="1966306"/>
            <a:ext cx="1951259" cy="42127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dirty="0" smtClean="0">
                <a:ln>
                  <a:solidFill>
                    <a:sysClr val="windowText" lastClr="000000"/>
                  </a:solidFill>
                </a:ln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Monitoring</a:t>
            </a:r>
            <a:endParaRPr lang="ko-KR" altLang="en-US" sz="1600" dirty="0">
              <a:ln>
                <a:solidFill>
                  <a:sysClr val="windowText" lastClr="000000"/>
                </a:solidFill>
              </a:ln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6" name="직사각형 35"/>
          <p:cNvSpPr/>
          <p:nvPr/>
        </p:nvSpPr>
        <p:spPr>
          <a:xfrm rot="16200000">
            <a:off x="5079404" y="5091784"/>
            <a:ext cx="2415421" cy="42127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dirty="0" smtClean="0">
                <a:ln>
                  <a:solidFill>
                    <a:sysClr val="windowText" lastClr="000000"/>
                  </a:solidFill>
                </a:ln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Data Gathering</a:t>
            </a:r>
            <a:endParaRPr lang="ko-KR" altLang="en-US" sz="1600" dirty="0">
              <a:ln>
                <a:solidFill>
                  <a:sysClr val="windowText" lastClr="000000"/>
                </a:solidFill>
              </a:ln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7" name="직사각형 36"/>
          <p:cNvSpPr/>
          <p:nvPr/>
        </p:nvSpPr>
        <p:spPr>
          <a:xfrm>
            <a:off x="7590689" y="4844644"/>
            <a:ext cx="2648220" cy="33950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1400" dirty="0" smtClean="0">
                <a:solidFill>
                  <a:srgbClr val="FF0000"/>
                </a:solidFill>
              </a:rPr>
              <a:t>Lorautil.py </a:t>
            </a:r>
            <a:r>
              <a:rPr lang="en-US" altLang="ko-KR" sz="1400" dirty="0" smtClean="0">
                <a:solidFill>
                  <a:srgbClr val="FF0000"/>
                </a:solidFill>
              </a:rPr>
              <a:t>(Inserting into DB )</a:t>
            </a:r>
            <a:endParaRPr lang="ko-KR" altLang="en-US" sz="1400" dirty="0">
              <a:solidFill>
                <a:srgbClr val="FF0000"/>
              </a:solidFill>
            </a:endParaRPr>
          </a:p>
        </p:txBody>
      </p:sp>
      <p:sp>
        <p:nvSpPr>
          <p:cNvPr id="38" name="아래쪽 화살표 37"/>
          <p:cNvSpPr/>
          <p:nvPr/>
        </p:nvSpPr>
        <p:spPr>
          <a:xfrm rot="10800000">
            <a:off x="8806264" y="5291205"/>
            <a:ext cx="574121" cy="394615"/>
          </a:xfrm>
          <a:prstGeom prst="downArrow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9" name="직사각형 38"/>
          <p:cNvSpPr/>
          <p:nvPr/>
        </p:nvSpPr>
        <p:spPr>
          <a:xfrm>
            <a:off x="10309555" y="4815085"/>
            <a:ext cx="744737" cy="156488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1400" b="1" dirty="0" err="1" smtClean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</a:rPr>
              <a:t>Monit</a:t>
            </a:r>
            <a:endParaRPr lang="ko-KR" altLang="en-US" sz="1400" b="1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sp>
        <p:nvSpPr>
          <p:cNvPr id="41" name="직사각형 40"/>
          <p:cNvSpPr/>
          <p:nvPr/>
        </p:nvSpPr>
        <p:spPr>
          <a:xfrm rot="16200000">
            <a:off x="6218162" y="1903158"/>
            <a:ext cx="1833546" cy="42127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600" dirty="0" err="1" smtClean="0">
                <a:ln>
                  <a:solidFill>
                    <a:sysClr val="windowText" lastClr="000000"/>
                  </a:solidFill>
                </a:ln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Redash</a:t>
            </a:r>
            <a:r>
              <a:rPr lang="en-US" altLang="ko-KR" sz="1600" dirty="0" smtClean="0">
                <a:ln>
                  <a:solidFill>
                    <a:sysClr val="windowText" lastClr="000000"/>
                  </a:solidFill>
                </a:ln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(Docker)</a:t>
            </a:r>
            <a:endParaRPr lang="ko-KR" altLang="en-US" sz="1600" dirty="0">
              <a:ln>
                <a:solidFill>
                  <a:sysClr val="windowText" lastClr="000000"/>
                </a:solidFill>
              </a:ln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43" name="꺾인 연결선 42"/>
          <p:cNvCxnSpPr>
            <a:stCxn id="26" idx="3"/>
            <a:endCxn id="31" idx="1"/>
          </p:cNvCxnSpPr>
          <p:nvPr/>
        </p:nvCxnSpPr>
        <p:spPr>
          <a:xfrm>
            <a:off x="5617858" y="2441419"/>
            <a:ext cx="2037107" cy="366685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xtBox 52"/>
          <p:cNvSpPr txBox="1"/>
          <p:nvPr/>
        </p:nvSpPr>
        <p:spPr>
          <a:xfrm>
            <a:off x="6976015" y="3230923"/>
            <a:ext cx="4625946" cy="523220"/>
          </a:xfrm>
          <a:prstGeom prst="rect">
            <a:avLst/>
          </a:prstGeom>
          <a:solidFill>
            <a:srgbClr val="FFFF00"/>
          </a:solidFill>
          <a:ln>
            <a:solidFill>
              <a:schemeClr val="bg1">
                <a:lumMod val="50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altLang="ko-KR" sz="1400" dirty="0" smtClean="0">
                <a:solidFill>
                  <a:srgbClr val="0000CC"/>
                </a:solidFill>
              </a:rPr>
              <a:t>AS-IS: </a:t>
            </a:r>
            <a:r>
              <a:rPr lang="en-US" altLang="ko-KR" sz="1400" dirty="0" smtClean="0">
                <a:solidFill>
                  <a:srgbClr val="0000CC"/>
                </a:solidFill>
              </a:rPr>
              <a:t>Connecting with IPv4(185.203.114.149</a:t>
            </a:r>
            <a:r>
              <a:rPr lang="en-US" altLang="ko-KR" sz="1400" dirty="0" smtClean="0">
                <a:solidFill>
                  <a:srgbClr val="0000CC"/>
                </a:solidFill>
              </a:rPr>
              <a:t>)</a:t>
            </a:r>
          </a:p>
          <a:p>
            <a:r>
              <a:rPr lang="en-US" altLang="ko-KR" sz="1400" dirty="0" smtClean="0">
                <a:solidFill>
                  <a:srgbClr val="0000CC"/>
                </a:solidFill>
              </a:rPr>
              <a:t>TO-BE : </a:t>
            </a:r>
            <a:r>
              <a:rPr lang="en-US" altLang="ko-KR" sz="1400" dirty="0" smtClean="0">
                <a:solidFill>
                  <a:srgbClr val="0000CC"/>
                </a:solidFill>
              </a:rPr>
              <a:t>Connecting </a:t>
            </a:r>
            <a:r>
              <a:rPr lang="en-US" altLang="ko-KR" sz="1400" dirty="0">
                <a:solidFill>
                  <a:srgbClr val="0000CC"/>
                </a:solidFill>
              </a:rPr>
              <a:t>with IPv6 </a:t>
            </a:r>
            <a:r>
              <a:rPr lang="en-US" altLang="ko-KR" sz="1400" dirty="0" smtClean="0">
                <a:solidFill>
                  <a:srgbClr val="0000CC"/>
                </a:solidFill>
              </a:rPr>
              <a:t>or </a:t>
            </a:r>
            <a:r>
              <a:rPr lang="en-US" altLang="ko-KR" sz="1400" dirty="0" smtClean="0">
                <a:solidFill>
                  <a:srgbClr val="0000CC"/>
                </a:solidFill>
              </a:rPr>
              <a:t>Localhost for security</a:t>
            </a:r>
            <a:endParaRPr lang="en-US" altLang="ko-KR" sz="1400" dirty="0" smtClean="0">
              <a:solidFill>
                <a:srgbClr val="0000CC"/>
              </a:solidFill>
            </a:endParaRPr>
          </a:p>
        </p:txBody>
      </p:sp>
      <p:graphicFrame>
        <p:nvGraphicFramePr>
          <p:cNvPr id="42" name="개체 41">
            <a:hlinkClick r:id="" action="ppaction://ole?verb=0"/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314731685"/>
              </p:ext>
            </p:extLst>
          </p:nvPr>
        </p:nvGraphicFramePr>
        <p:xfrm>
          <a:off x="9857909" y="1521806"/>
          <a:ext cx="381000" cy="771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7" name="프레젠테이션" showAsIcon="1" r:id="rId3" imgW="380880" imgH="771480" progId="PowerPoint.Show.12">
                  <p:embed/>
                </p:oleObj>
              </mc:Choice>
              <mc:Fallback>
                <p:oleObj name="프레젠테이션" showAsIcon="1" r:id="rId3" imgW="380880" imgH="771480" progId="PowerPoint.Show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9857909" y="1521806"/>
                        <a:ext cx="381000" cy="771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7" name="TextBox 46"/>
          <p:cNvSpPr txBox="1"/>
          <p:nvPr/>
        </p:nvSpPr>
        <p:spPr>
          <a:xfrm>
            <a:off x="914401" y="5206478"/>
            <a:ext cx="4466972" cy="738664"/>
          </a:xfrm>
          <a:prstGeom prst="rect">
            <a:avLst/>
          </a:prstGeom>
          <a:solidFill>
            <a:srgbClr val="FFFF00"/>
          </a:solidFill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400" dirty="0" smtClean="0">
                <a:solidFill>
                  <a:srgbClr val="0000CC"/>
                </a:solidFill>
              </a:rPr>
              <a:t>AS-IS: Not exact DB Tuples </a:t>
            </a:r>
          </a:p>
          <a:p>
            <a:r>
              <a:rPr lang="en-US" altLang="ko-KR" sz="1400" dirty="0" smtClean="0">
                <a:solidFill>
                  <a:srgbClr val="0000CC"/>
                </a:solidFill>
              </a:rPr>
              <a:t>TO-BE </a:t>
            </a:r>
            <a:r>
              <a:rPr lang="en-US" altLang="ko-KR" sz="1400" dirty="0" smtClean="0">
                <a:solidFill>
                  <a:srgbClr val="0000CC"/>
                </a:solidFill>
              </a:rPr>
              <a:t>: Changing to meaningful Tuples</a:t>
            </a:r>
          </a:p>
          <a:p>
            <a:r>
              <a:rPr lang="en-US" altLang="ko-KR" sz="1400" dirty="0" smtClean="0">
                <a:solidFill>
                  <a:srgbClr val="0000CC"/>
                </a:solidFill>
              </a:rPr>
              <a:t>	(Such as temperature, RSSI, SNR…)</a:t>
            </a:r>
            <a:endParaRPr lang="en-US" altLang="ko-KR" sz="1400" dirty="0" smtClean="0">
              <a:solidFill>
                <a:srgbClr val="0000CC"/>
              </a:solidFill>
            </a:endParaRPr>
          </a:p>
        </p:txBody>
      </p:sp>
      <p:graphicFrame>
        <p:nvGraphicFramePr>
          <p:cNvPr id="48" name="개체 47">
            <a:hlinkClick r:id="" action="ppaction://ole?verb=0"/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56273079"/>
              </p:ext>
            </p:extLst>
          </p:nvPr>
        </p:nvGraphicFramePr>
        <p:xfrm>
          <a:off x="4692946" y="5315727"/>
          <a:ext cx="381000" cy="771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8" name="프레젠테이션" showAsIcon="1" r:id="rId5" imgW="380880" imgH="771480" progId="PowerPoint.Show.12">
                  <p:embed/>
                </p:oleObj>
              </mc:Choice>
              <mc:Fallback>
                <p:oleObj name="프레젠테이션" showAsIcon="1" r:id="rId5" imgW="380880" imgH="771480" progId="PowerPoint.Show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692946" y="5315727"/>
                        <a:ext cx="381000" cy="771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8" name="직사각형 7"/>
          <p:cNvSpPr/>
          <p:nvPr/>
        </p:nvSpPr>
        <p:spPr>
          <a:xfrm>
            <a:off x="683177" y="4298608"/>
            <a:ext cx="4653566" cy="461665"/>
          </a:xfrm>
          <a:prstGeom prst="rect">
            <a:avLst/>
          </a:prstGeom>
          <a:solidFill>
            <a:srgbClr val="FFFF00"/>
          </a:solidFill>
          <a:ln>
            <a:solidFill>
              <a:schemeClr val="bg1">
                <a:lumMod val="50000"/>
              </a:schemeClr>
            </a:solidFill>
          </a:ln>
        </p:spPr>
        <p:txBody>
          <a:bodyPr wrap="square">
            <a:spAutoFit/>
          </a:bodyPr>
          <a:lstStyle/>
          <a:p>
            <a:r>
              <a:rPr lang="en-US" altLang="ko-KR" sz="1200" dirty="0">
                <a:solidFill>
                  <a:srgbClr val="0000CC"/>
                </a:solidFill>
              </a:rPr>
              <a:t>AS-IS : (lorawan2.lab.ungleich.ch) </a:t>
            </a:r>
            <a:r>
              <a:rPr lang="en-US" altLang="ko-KR" sz="1200" b="1" dirty="0">
                <a:solidFill>
                  <a:srgbClr val="0000CC"/>
                </a:solidFill>
              </a:rPr>
              <a:t>IPv4/6</a:t>
            </a:r>
            <a:r>
              <a:rPr lang="en-US" altLang="ko-KR" sz="1200" dirty="0">
                <a:solidFill>
                  <a:srgbClr val="0000CC"/>
                </a:solidFill>
              </a:rPr>
              <a:t> (Centos)</a:t>
            </a:r>
            <a:endParaRPr lang="ko-KR" altLang="en-US" sz="1200" dirty="0">
              <a:solidFill>
                <a:srgbClr val="0000CC"/>
              </a:solidFill>
            </a:endParaRPr>
          </a:p>
          <a:p>
            <a:r>
              <a:rPr lang="en-US" altLang="ko-KR" sz="1200" dirty="0">
                <a:solidFill>
                  <a:srgbClr val="0000CC"/>
                </a:solidFill>
              </a:rPr>
              <a:t>TO-BE: (</a:t>
            </a:r>
            <a:r>
              <a:rPr lang="en-US" altLang="ko-KR" sz="1200" dirty="0" smtClean="0">
                <a:solidFill>
                  <a:srgbClr val="0000CC"/>
                </a:solidFill>
              </a:rPr>
              <a:t>lorawan-dev.ungleich.ch</a:t>
            </a:r>
            <a:r>
              <a:rPr lang="en-US" altLang="ko-KR" sz="1200" dirty="0">
                <a:solidFill>
                  <a:srgbClr val="0000CC"/>
                </a:solidFill>
              </a:rPr>
              <a:t>) </a:t>
            </a:r>
            <a:r>
              <a:rPr lang="en-US" altLang="ko-KR" sz="1200" b="1" dirty="0">
                <a:solidFill>
                  <a:srgbClr val="FF0000"/>
                </a:solidFill>
              </a:rPr>
              <a:t>IPv6</a:t>
            </a:r>
            <a:r>
              <a:rPr lang="en-US" altLang="ko-KR" sz="1200" dirty="0">
                <a:solidFill>
                  <a:srgbClr val="0000CC"/>
                </a:solidFill>
              </a:rPr>
              <a:t> with NAT64 (</a:t>
            </a:r>
            <a:r>
              <a:rPr lang="en-US" altLang="ko-KR" sz="1200" dirty="0" err="1">
                <a:solidFill>
                  <a:srgbClr val="0000CC"/>
                </a:solidFill>
              </a:rPr>
              <a:t>Devuan</a:t>
            </a:r>
            <a:r>
              <a:rPr lang="en-US" altLang="ko-KR" sz="1200" dirty="0">
                <a:solidFill>
                  <a:srgbClr val="0000CC"/>
                </a:solidFill>
              </a:rPr>
              <a:t>)</a:t>
            </a:r>
            <a:endParaRPr lang="ko-KR" altLang="en-US" sz="1200" dirty="0">
              <a:solidFill>
                <a:srgbClr val="0000CC"/>
              </a:solidFill>
            </a:endParaRPr>
          </a:p>
        </p:txBody>
      </p:sp>
      <p:cxnSp>
        <p:nvCxnSpPr>
          <p:cNvPr id="10" name="직선 화살표 연결선 9"/>
          <p:cNvCxnSpPr>
            <a:stCxn id="47" idx="3"/>
            <a:endCxn id="20" idx="1"/>
          </p:cNvCxnSpPr>
          <p:nvPr/>
        </p:nvCxnSpPr>
        <p:spPr>
          <a:xfrm flipV="1">
            <a:off x="5381373" y="4268750"/>
            <a:ext cx="2181386" cy="13070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102621" y="90340"/>
            <a:ext cx="3202608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bg1">
                <a:lumMod val="50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altLang="ko-KR" b="1" dirty="0" smtClean="0"/>
              <a:t>TASK 6068 (In progressing)</a:t>
            </a:r>
            <a:endParaRPr lang="ko-KR" altLang="en-US" b="1" dirty="0"/>
          </a:p>
        </p:txBody>
      </p:sp>
    </p:spTree>
    <p:extLst>
      <p:ext uri="{BB962C8B-B14F-4D97-AF65-F5344CB8AC3E}">
        <p14:creationId xmlns:p14="http://schemas.microsoft.com/office/powerpoint/2010/main" val="35165111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389</TotalTime>
  <Words>122</Words>
  <Application>Microsoft Office PowerPoint</Application>
  <PresentationFormat>와이드스크린</PresentationFormat>
  <Paragraphs>30</Paragraphs>
  <Slides>1</Slides>
  <Notes>0</Notes>
  <HiddenSlides>0</HiddenSlides>
  <MMClips>0</MMClips>
  <ScaleCrop>false</ScaleCrop>
  <HeadingPairs>
    <vt:vector size="8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포함된 OLE 서버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5" baseType="lpstr">
      <vt:lpstr>맑은 고딕</vt:lpstr>
      <vt:lpstr>Arial</vt:lpstr>
      <vt:lpstr>Office 테마</vt:lpstr>
      <vt:lpstr>프레젠테이션</vt:lpstr>
      <vt:lpstr>PowerPoint 프레젠테이션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고동우</dc:creator>
  <cp:lastModifiedBy>고동우</cp:lastModifiedBy>
  <cp:revision>54</cp:revision>
  <dcterms:created xsi:type="dcterms:W3CDTF">2018-12-19T14:08:56Z</dcterms:created>
  <dcterms:modified xsi:type="dcterms:W3CDTF">2019-01-05T14:34:56Z</dcterms:modified>
</cp:coreProperties>
</file>

<file path=docProps/thumbnail.jpeg>
</file>